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7"/>
  </p:notesMasterIdLst>
  <p:sldIdLst>
    <p:sldId id="271" r:id="rId5"/>
    <p:sldId id="256" r:id="rId6"/>
    <p:sldId id="273" r:id="rId7"/>
    <p:sldId id="258" r:id="rId8"/>
    <p:sldId id="257" r:id="rId9"/>
    <p:sldId id="272" r:id="rId10"/>
    <p:sldId id="262" r:id="rId11"/>
    <p:sldId id="260" r:id="rId12"/>
    <p:sldId id="264" r:id="rId13"/>
    <p:sldId id="269" r:id="rId14"/>
    <p:sldId id="270" r:id="rId15"/>
    <p:sldId id="26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2163F-DE25-4D91-9EAE-61A1CD6E3886}" v="307" dt="2022-03-22T02:55:01.587"/>
    <p1510:client id="{83F32CD8-E9C1-4890-AF68-015F163BAE96}" v="748" dt="2022-03-22T02:48:23.617"/>
    <p1510:client id="{F0ACEB87-9E59-A985-0EC5-F86B16C4E17C}" v="27" dt="2022-03-22T01:32:03.161"/>
  </p1510:revLst>
</p1510:revInfo>
</file>

<file path=ppt/tableStyles.xml><?xml version="1.0" encoding="utf-8"?>
<a:tblStyleLst xmlns:a="http://schemas.openxmlformats.org/drawingml/2006/main" def="{F9B31135-3F64-46FC-8A3E-EFB9DBA0CB45}">
  <a:tblStyle styleId="{F9B31135-3F64-46FC-8A3E-EFB9DBA0C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5ec050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5ec050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Randy</a:t>
            </a:r>
          </a:p>
        </p:txBody>
      </p:sp>
    </p:spTree>
    <p:extLst>
      <p:ext uri="{BB962C8B-B14F-4D97-AF65-F5344CB8AC3E}">
        <p14:creationId xmlns:p14="http://schemas.microsoft.com/office/powerpoint/2010/main" val="170850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4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3348a2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23348a2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</p:txBody>
      </p:sp>
    </p:spTree>
    <p:extLst>
      <p:ext uri="{BB962C8B-B14F-4D97-AF65-F5344CB8AC3E}">
        <p14:creationId xmlns:p14="http://schemas.microsoft.com/office/powerpoint/2010/main" val="100103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45ec050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45ec050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23348a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23348a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3348a2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23348a2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23348a2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23348a2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23348a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23348a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Adrian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45ec05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45ec05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45ec05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45ec05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971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queensuca-my.sharepoint.com/:v:/g/personal/18rjb10_queensu_ca/ETAKJ_2_lGZJuJvphqmVYAgB_FpuHymZkvrMGabRxQlbVQ?e=cVfl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6D0B-495E-4181-9D83-EA0290E6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4300"/>
            <a:ext cx="8520600" cy="572700"/>
          </a:xfrm>
        </p:spPr>
        <p:txBody>
          <a:bodyPr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  <a:latin typeface="Montserrat SemiBold" panose="00000700000000000000" pitchFamily="2" charset="0"/>
              </a:rPr>
              <a:t>Video URL</a:t>
            </a:r>
            <a:endParaRPr lang="en-US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284C-6F59-444B-AB5E-173B706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571750"/>
            <a:ext cx="8520600" cy="5727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CA" err="1">
                <a:hlinkClick r:id="rId2"/>
              </a:rPr>
              <a:t>Artemis_concrete</a:t>
            </a:r>
            <a:r>
              <a:rPr lang="en-CA">
                <a:hlinkClick r:id="rId2"/>
              </a:rPr>
              <a:t> architecture.mp4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0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 panose="00000700000000000000" pitchFamily="2" charset="0"/>
              </a:rPr>
              <a:t>Use cases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01229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lnSpc>
                <a:spcPct val="114999"/>
              </a:lnSpc>
              <a:spcAft>
                <a:spcPts val="120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/>
              </a:rPr>
              <a:t>2. Speed control when merging onto a highway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029101-896A-48D4-A9F5-79514EF0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38" y="1584996"/>
            <a:ext cx="6798523" cy="35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A4D60BB5-E87B-4981-9A16-0C04552D2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Lessons learned</a:t>
            </a: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Understand </a:t>
            </a:r>
            <a:r>
              <a:rPr lang="en-CA" baseline="30000">
                <a:solidFill>
                  <a:schemeClr val="bg1"/>
                </a:solidFill>
              </a:rPr>
              <a:t>®™©</a:t>
            </a:r>
            <a:r>
              <a:rPr lang="en-CA" sz="1400" baseline="30000">
                <a:solidFill>
                  <a:schemeClr val="bg1"/>
                </a:solidFill>
              </a:rPr>
              <a:t>SM</a:t>
            </a:r>
            <a:endParaRPr lang="en-US" sz="1400" baseline="30000">
              <a:solidFill>
                <a:schemeClr val="bg1"/>
              </a:solidFill>
              <a:latin typeface="Montserrat SemiBold"/>
            </a:endParaRPr>
          </a:p>
          <a:p>
            <a:pPr marL="800100" lvl="1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Vital role</a:t>
            </a:r>
          </a:p>
          <a:p>
            <a:pPr marL="800100" lvl="1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Frequent problems</a:t>
            </a:r>
          </a:p>
          <a:p>
            <a:pPr marL="800100" lvl="1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Missing dependencies</a:t>
            </a:r>
          </a:p>
          <a:p>
            <a:pPr marL="342900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Language familiarity</a:t>
            </a:r>
          </a:p>
          <a:p>
            <a:pPr marL="800100" lvl="1">
              <a:lnSpc>
                <a:spcPct val="114999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C++, Proto3, etc. </a:t>
            </a:r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C1ED175E-5514-42B8-913E-B6E19FE6C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  <p:pic>
        <p:nvPicPr>
          <p:cNvPr id="6" name="Picture 5" descr="A person diving into a pool&#10;&#10;Description automatically generated with low confidence">
            <a:extLst>
              <a:ext uri="{FF2B5EF4-FFF2-40B4-BE49-F238E27FC236}">
                <a16:creationId xmlns:a16="http://schemas.microsoft.com/office/drawing/2014/main" id="{4E1B005F-11D6-42E4-ACDF-61C891F8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667" y="1017725"/>
            <a:ext cx="4812633" cy="32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-Thank you-</a:t>
            </a:r>
          </a:p>
        </p:txBody>
      </p:sp>
      <p:pic>
        <p:nvPicPr>
          <p:cNvPr id="1030" name="Picture 6" descr="Happy Pink Monster Folder Icon, PNG ClipArt Image | IconBug.com">
            <a:extLst>
              <a:ext uri="{FF2B5EF4-FFF2-40B4-BE49-F238E27FC236}">
                <a16:creationId xmlns:a16="http://schemas.microsoft.com/office/drawing/2014/main" id="{BFCDF8FC-757B-41F3-8927-5188D72D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77" y="2637813"/>
            <a:ext cx="978046" cy="9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18561"/>
            <a:ext cx="8520600" cy="1376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 panose="00000700000000000000" pitchFamily="2" charset="0"/>
              </a:rPr>
              <a:t>Artemis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8810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bg1"/>
                </a:solidFill>
                <a:latin typeface="Montserrat SemiBold" panose="00000700000000000000" pitchFamily="2" charset="0"/>
              </a:rPr>
              <a:t>CISC-322 Group 14</a:t>
            </a:r>
            <a:endParaRPr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56" name="Google Shape;56;p13"/>
          <p:cNvGraphicFramePr/>
          <p:nvPr>
            <p:extLst>
              <p:ext uri="{D42A27DB-BD31-4B8C-83A1-F6EECF244321}">
                <p14:modId xmlns:p14="http://schemas.microsoft.com/office/powerpoint/2010/main" val="42361793"/>
              </p:ext>
            </p:extLst>
          </p:nvPr>
        </p:nvGraphicFramePr>
        <p:xfrm>
          <a:off x="2508874" y="2713651"/>
          <a:ext cx="4379750" cy="18942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18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Adrian Chu*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18anhc@queensu.ca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Alex Baldassare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18cab16@queensu.ca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Randy Bornstein*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18rjb10@queensu.ca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Jake Halay**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15jmh9@queensu.ca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Kashish Khandelwal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 SemiBold" panose="00000700000000000000" pitchFamily="2" charset="0"/>
                        </a:rPr>
                        <a:t>20kmk3@queensu.ca</a:t>
                      </a:r>
                      <a:endParaRPr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7" name="Google Shape;57;p13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6786" y1="55357" x2="26786" y2="55357"/>
                        <a14:foregroundMark x1="64286" y1="51071" x2="64286" y2="51071"/>
                        <a14:foregroundMark x1="68929" y1="50714" x2="68929" y2="50714"/>
                        <a14:foregroundMark x1="73929" y1="51071" x2="73929" y2="5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3958" y="-562760"/>
            <a:ext cx="1685777" cy="16578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4E42F-D62F-4F3B-9E2A-707E15698F01}"/>
              </a:ext>
            </a:extLst>
          </p:cNvPr>
          <p:cNvSpPr txBox="1"/>
          <p:nvPr/>
        </p:nvSpPr>
        <p:spPr>
          <a:xfrm>
            <a:off x="2508873" y="4607901"/>
            <a:ext cx="4379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>
                <a:solidFill>
                  <a:schemeClr val="bg1"/>
                </a:solidFill>
                <a:latin typeface="Montserrat SemiBold" panose="00000700000000000000" pitchFamily="2" charset="0"/>
              </a:rPr>
              <a:t>*Presenters **Group Leader  </a:t>
            </a:r>
          </a:p>
        </p:txBody>
      </p:sp>
      <p:pic>
        <p:nvPicPr>
          <p:cNvPr id="7" name="Y2Mate.is - Obi-Wan Says Hello There-eaEMSKzqGAg-720p-1647908718613">
            <a:hlinkClick r:id="" action="ppaction://media"/>
            <a:extLst>
              <a:ext uri="{FF2B5EF4-FFF2-40B4-BE49-F238E27FC236}">
                <a16:creationId xmlns:a16="http://schemas.microsoft.com/office/drawing/2014/main" id="{87C1BFC5-FDEA-4026-973B-FB69F8E5A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7271" y="494135"/>
            <a:ext cx="7749458" cy="4359070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4FB7D154-8AC7-4798-A413-4B20743CD4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">
                <a:solidFill>
                  <a:schemeClr val="bg1"/>
                </a:solidFill>
                <a:latin typeface="Montserrat SemiBold"/>
              </a:rPr>
              <a:t>Recap: conceptual architecture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D1E896-978A-4ADE-87B6-5215ADC0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33" y="1914639"/>
            <a:ext cx="5156466" cy="26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DA991E-1920-40AC-8BCC-88ECF08A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6" y="1914639"/>
            <a:ext cx="3745245" cy="324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A85F00C3-D0D4-4FF3-9413-7A6EFD47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8259" y="1293164"/>
            <a:ext cx="3088725" cy="446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16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Layered-style</a:t>
            </a: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83D16149-8FC4-4CDD-8310-9272CD8A4623}"/>
              </a:ext>
            </a:extLst>
          </p:cNvPr>
          <p:cNvSpPr txBox="1">
            <a:spLocks/>
          </p:cNvSpPr>
          <p:nvPr/>
        </p:nvSpPr>
        <p:spPr>
          <a:xfrm>
            <a:off x="5156474" y="1293164"/>
            <a:ext cx="3088725" cy="44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n-US" sz="16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Publish-Subscribe style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2F75AA4-248F-43BB-8C2A-E78C3C05B07C}"/>
              </a:ext>
            </a:extLst>
          </p:cNvPr>
          <p:cNvSpPr/>
          <p:nvPr/>
        </p:nvSpPr>
        <p:spPr>
          <a:xfrm>
            <a:off x="3459844" y="1293164"/>
            <a:ext cx="1316007" cy="4467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3862B0-1A7D-4D37-BD19-00668034C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472" y="45462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 panose="00000700000000000000" pitchFamily="2" charset="0"/>
              </a:rPr>
              <a:t>Derivation process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Scrapping out initial idea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Understand 5.1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Apollo’s GitHub repository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/>
              </a:rPr>
              <a:t>Expanding use case components and interactions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4CF7C2-449D-4ABA-87ED-72359DCAB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75" y="4393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42963" y="479272"/>
            <a:ext cx="7354857" cy="1144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Internal dependencies found in conceptual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891A20-5506-4EF0-883C-AF1F2E859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/>
          <a:stretch/>
        </p:blipFill>
        <p:spPr bwMode="auto">
          <a:xfrm>
            <a:off x="398895" y="1518825"/>
            <a:ext cx="8346210" cy="309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2D6EF1-63E1-445B-85A5-0EF76E08B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86" y="461382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">
                <a:solidFill>
                  <a:schemeClr val="bg1"/>
                </a:solidFill>
                <a:latin typeface="Montserrat SemiBold"/>
              </a:rPr>
              <a:t>Finalized concrete architecture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1FC5A7D-7D50-484B-81C3-DF3BC708C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49" y="1170125"/>
            <a:ext cx="6997101" cy="368075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7BB6E9-A992-48CC-95E8-71A680046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 SemiBold" panose="00000700000000000000" pitchFamily="2" charset="0"/>
              </a:rPr>
              <a:t>Reflexion analysis</a:t>
            </a:r>
            <a:endParaRPr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72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Divergencies found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Interactions between Prediction and Planning are one-directional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Localization component being substantially utilized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Decision-making made crucial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98D806-15EA-40FB-8361-379D1FFDF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4393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2</a:t>
            </a:r>
            <a:r>
              <a:rPr lang="en-US" baseline="30000">
                <a:solidFill>
                  <a:schemeClr val="bg1"/>
                </a:solidFill>
                <a:latin typeface="Montserrat SemiBold" panose="00000700000000000000" pitchFamily="2" charset="0"/>
              </a:rPr>
              <a:t>nd</a:t>
            </a:r>
            <a:r>
              <a:rPr lang="en-US">
                <a:solidFill>
                  <a:schemeClr val="bg1"/>
                </a:solidFill>
                <a:latin typeface="Montserrat SemiBold" panose="00000700000000000000" pitchFamily="2" charset="0"/>
              </a:rPr>
              <a:t> level subsystem - </a:t>
            </a:r>
            <a:r>
              <a:rPr lang="en">
                <a:solidFill>
                  <a:schemeClr val="bg1"/>
                </a:solidFill>
                <a:latin typeface="Montserrat SemiBold" panose="00000700000000000000" pitchFamily="2" charset="0"/>
              </a:rPr>
              <a:t>Prediction module analysis</a:t>
            </a:r>
            <a:endParaRPr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593686" y="1224925"/>
            <a:ext cx="3088725" cy="446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US" sz="16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Conceptual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02223-85C1-4939-B03A-1B99AD985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4000"/>
          <a:stretch/>
        </p:blipFill>
        <p:spPr bwMode="auto">
          <a:xfrm>
            <a:off x="0" y="1732158"/>
            <a:ext cx="4214813" cy="23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AA6F97-6F04-49B7-B49F-8BEDDE73B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"/>
          <a:stretch/>
        </p:blipFill>
        <p:spPr bwMode="auto">
          <a:xfrm>
            <a:off x="4449244" y="1732159"/>
            <a:ext cx="4729162" cy="306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111C5B28-8300-454E-BF81-E3C53745D5B8}"/>
              </a:ext>
            </a:extLst>
          </p:cNvPr>
          <p:cNvSpPr txBox="1">
            <a:spLocks/>
          </p:cNvSpPr>
          <p:nvPr/>
        </p:nvSpPr>
        <p:spPr>
          <a:xfrm>
            <a:off x="5235056" y="1224924"/>
            <a:ext cx="3088725" cy="44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bg1"/>
              </a:buClr>
              <a:buFont typeface="Arial"/>
              <a:buNone/>
            </a:pPr>
            <a:r>
              <a:rPr lang="en-US" sz="1600">
                <a:solidFill>
                  <a:schemeClr val="bg1"/>
                </a:solidFill>
                <a:latin typeface="Montserrat SemiBold" panose="00000700000000000000" pitchFamily="2" charset="0"/>
                <a:sym typeface="Wingdings" panose="05000000000000000000" pitchFamily="2" charset="2"/>
              </a:rPr>
              <a:t>Concrete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915D50-7420-4C2A-916E-58890ADDE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bg1"/>
                </a:solidFill>
                <a:latin typeface="Montserrat SemiBold" panose="00000700000000000000" pitchFamily="2" charset="0"/>
              </a:rPr>
              <a:t>Use cases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01229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Aft>
                <a:spcPts val="1200"/>
              </a:spcAft>
              <a:buClr>
                <a:schemeClr val="bg1"/>
              </a:buClr>
              <a:buNone/>
            </a:pPr>
            <a:r>
              <a:rPr lang="en-CA">
                <a:solidFill>
                  <a:schemeClr val="bg1"/>
                </a:solidFill>
                <a:latin typeface="Montserrat SemiBold"/>
              </a:rPr>
              <a:t>1. Traffic light detection – Publish Subscribe</a:t>
            </a:r>
          </a:p>
          <a:p>
            <a:pPr marL="0" indent="0" algn="ctr">
              <a:lnSpc>
                <a:spcPct val="114999"/>
              </a:lnSpc>
              <a:spcAft>
                <a:spcPts val="1200"/>
              </a:spcAft>
              <a:buNone/>
            </a:pPr>
            <a:endParaRPr lang="en-CA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04F24-FDB0-49E1-BB9E-11080D6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" y="1527504"/>
            <a:ext cx="7381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F3F96E9F-6422-4A7C-B2ED-CACDEA48E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629104E225B42913E8262348BC40C" ma:contentTypeVersion="2" ma:contentTypeDescription="Create a new document." ma:contentTypeScope="" ma:versionID="83f462945df1e9ffdd73ac76cb1b0f64">
  <xsd:schema xmlns:xsd="http://www.w3.org/2001/XMLSchema" xmlns:xs="http://www.w3.org/2001/XMLSchema" xmlns:p="http://schemas.microsoft.com/office/2006/metadata/properties" xmlns:ns3="e34a9ca1-5e9e-4bdf-bbde-5a6486710714" targetNamespace="http://schemas.microsoft.com/office/2006/metadata/properties" ma:root="true" ma:fieldsID="c351b93714384723fb47a343e51ac00f" ns3:_="">
    <xsd:import namespace="e34a9ca1-5e9e-4bdf-bbde-5a64867107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a9ca1-5e9e-4bdf-bbde-5a64867107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24A676-D7C7-4DD4-A864-32DB48843D0B}">
  <ds:schemaRefs>
    <ds:schemaRef ds:uri="e34a9ca1-5e9e-4bdf-bbde-5a64867107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16C41F2-FE39-47D4-8818-CF59179FCCE2}">
  <ds:schemaRefs>
    <ds:schemaRef ds:uri="e34a9ca1-5e9e-4bdf-bbde-5a64867107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C583BE-B742-4F39-91CA-8622EB11AE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12</Slides>
  <Notes>11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Video URL</vt:lpstr>
      <vt:lpstr>Artemis</vt:lpstr>
      <vt:lpstr>Recap: conceptual architecture</vt:lpstr>
      <vt:lpstr>Derivation process</vt:lpstr>
      <vt:lpstr>Internal dependencies found in conceptual architecture</vt:lpstr>
      <vt:lpstr>Finalized concrete architecture</vt:lpstr>
      <vt:lpstr>Reflexion analysis</vt:lpstr>
      <vt:lpstr>2nd level subsystem - Prediction module analysis</vt:lpstr>
      <vt:lpstr>Use cases</vt:lpstr>
      <vt:lpstr>Use cases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Artemis</dc:title>
  <dc:creator>D3NT</dc:creator>
  <cp:revision>4</cp:revision>
  <dcterms:modified xsi:type="dcterms:W3CDTF">2022-03-22T03:00:31Z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0x0101008EA629104E225B42913E8262348BC40C</vt:lpwstr>
  </property>
</Properties>
</file>